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_rels/slide29.xml.rels" ContentType="application/vnd.openxmlformats-package.relationships+xml"/>
  <Override PartName="/ppt/slides/_rels/slide31.xml.rels" ContentType="application/vnd.openxmlformats-package.relationships+xml"/>
  <Override PartName="/ppt/slides/_rels/slide28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20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3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6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30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3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Layouts/slideLayout4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36.png" ContentType="image/png"/>
  <Override PartName="/ppt/media/image32.png" ContentType="image/png"/>
  <Override PartName="/ppt/media/image30.jpeg" ContentType="image/jpeg"/>
  <Override PartName="/ppt/media/image27.png" ContentType="image/png"/>
  <Override PartName="/ppt/media/image26.png" ContentType="image/png"/>
  <Override PartName="/ppt/media/image33.png" ContentType="image/png"/>
  <Override PartName="/ppt/media/image25.png" ContentType="image/png"/>
  <Override PartName="/ppt/media/image28.png" ContentType="image/png"/>
  <Override PartName="/ppt/media/image37.png" ContentType="image/png"/>
  <Override PartName="/ppt/media/image22.png" ContentType="image/png"/>
  <Override PartName="/ppt/media/image31.png" ContentType="image/png"/>
  <Override PartName="/ppt/media/image24.png" ContentType="image/png"/>
  <Override PartName="/ppt/media/image21.png" ContentType="image/png"/>
  <Override PartName="/ppt/media/image20.png" ContentType="image/png"/>
  <Override PartName="/ppt/media/image29.jpeg" ContentType="image/jpeg"/>
  <Override PartName="/ppt/media/image19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4.png" ContentType="image/png"/>
  <Override PartName="/ppt/media/image13.png" ContentType="image/png"/>
  <Override PartName="/ppt/media/image23.png" ContentType="image/png"/>
  <Override PartName="/ppt/media/image35.png" ContentType="image/png"/>
  <Override PartName="/ppt/media/image12.png" ContentType="image/png"/>
  <Override PartName="/ppt/media/image8.png" ContentType="image/png"/>
  <Override PartName="/ppt/media/image34.png" ContentType="image/png"/>
  <Override PartName="/ppt/media/image6.png" ContentType="image/png"/>
  <Override PartName="/ppt/media/image10.jpeg" ContentType="image/jpeg"/>
  <Override PartName="/ppt/media/image5.png" ContentType="image/png"/>
  <Override PartName="/ppt/media/image18.png" ContentType="image/png"/>
  <Override PartName="/ppt/media/image7.png" ContentType="image/png"/>
  <Override PartName="/ppt/media/image4.png" ContentType="image/png"/>
  <Override PartName="/ppt/media/image9.jpeg" ContentType="image/jpeg"/>
  <Override PartName="/ppt/media/image3.png" ContentType="image/png"/>
  <Override PartName="/ppt/media/image2.png" ContentType="image/png"/>
  <Override PartName="/ppt/media/image11.png" ContentType="image/png"/>
  <Override PartName="/ppt/media/image1.png" ContentType="image/png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0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10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8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4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143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0560" cy="1261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9070560" cy="43837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jpeg"/><Relationship Id="rId3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529200" y="640080"/>
            <a:ext cx="9069120" cy="1443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Century Schoolbook L"/>
              </a:rPr>
              <a:t>Success Story: Python in University Education</a:t>
            </a:r>
            <a:endParaRPr/>
          </a:p>
        </p:txBody>
      </p:sp>
      <p:sp>
        <p:nvSpPr>
          <p:cNvPr id="145" name="CustomShape 2"/>
          <p:cNvSpPr/>
          <p:nvPr/>
        </p:nvSpPr>
        <p:spPr>
          <a:xfrm>
            <a:off x="639720" y="3685680"/>
            <a:ext cx="9069120" cy="1378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3200">
                <a:latin typeface="Century Schoolbook L"/>
              </a:rPr>
              <a:t>By: Chetan Khatri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US" sz="2600">
                <a:latin typeface="Century Schoolbook L"/>
              </a:rPr>
              <a:t>Principal Big Data Engineer, Nazara Technologies.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600">
                <a:latin typeface="Century Schoolbook L"/>
              </a:rPr>
              <a:t>Data Science &amp; Machine Learning Curricula Advisor, University of Kachchh, Gujarat.</a:t>
            </a:r>
            <a:endParaRPr/>
          </a:p>
        </p:txBody>
      </p:sp>
      <p:sp>
        <p:nvSpPr>
          <p:cNvPr id="146" name="CustomShape 3"/>
          <p:cNvSpPr/>
          <p:nvPr/>
        </p:nvSpPr>
        <p:spPr>
          <a:xfrm>
            <a:off x="360" y="6766560"/>
            <a:ext cx="10077480" cy="791640"/>
          </a:xfrm>
          <a:prstGeom prst="rect">
            <a:avLst/>
          </a:prstGeom>
          <a:solidFill>
            <a:srgbClr val="4b1f6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>
                <a:solidFill>
                  <a:srgbClr val="ffffff"/>
                </a:solidFill>
                <a:latin typeface="Arial"/>
              </a:rPr>
              <a:t>Pycon India 2016</a:t>
            </a:r>
            <a:endParaRPr/>
          </a:p>
        </p:txBody>
      </p:sp>
      <p:sp>
        <p:nvSpPr>
          <p:cNvPr id="147" name="CustomShape 4"/>
          <p:cNvSpPr/>
          <p:nvPr/>
        </p:nvSpPr>
        <p:spPr>
          <a:xfrm>
            <a:off x="1679040" y="5675040"/>
            <a:ext cx="6227280" cy="34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Inspired by: Dr. Ajith Kumar, Scipy 2015 – IIT Bombay event</a:t>
            </a:r>
            <a:endParaRPr/>
          </a:p>
        </p:txBody>
      </p:sp>
      <p:sp>
        <p:nvSpPr>
          <p:cNvPr id="148" name="CustomShape 5"/>
          <p:cNvSpPr/>
          <p:nvPr/>
        </p:nvSpPr>
        <p:spPr>
          <a:xfrm>
            <a:off x="914400" y="6145920"/>
            <a:ext cx="8706960" cy="34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Thankful to : Prof. Devji Chhanga, Dept. of Computer Science, University of kachchh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503640" y="301320"/>
            <a:ext cx="9069120" cy="1260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Machine Learning(i.e Artificial Intelligence) </a:t>
            </a:r>
            <a:r>
              <a:rPr lang="en-US" sz="2600">
                <a:latin typeface="Arial"/>
              </a:rPr>
              <a:t>(Conti...)</a:t>
            </a:r>
            <a:endParaRPr/>
          </a:p>
        </p:txBody>
      </p:sp>
      <p:pic>
        <p:nvPicPr>
          <p:cNvPr id="17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4480" y="1595160"/>
            <a:ext cx="10077120" cy="1859040"/>
          </a:xfrm>
          <a:prstGeom prst="rect">
            <a:avLst/>
          </a:prstGeom>
          <a:ln>
            <a:noFill/>
          </a:ln>
        </p:spPr>
      </p:pic>
      <p:pic>
        <p:nvPicPr>
          <p:cNvPr id="17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3672000"/>
            <a:ext cx="10077120" cy="3102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503640" y="301320"/>
            <a:ext cx="9069120" cy="1260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Machine Learning(i.e Artificial Intelligence) </a:t>
            </a:r>
            <a:r>
              <a:rPr lang="en-US" sz="2600">
                <a:latin typeface="Arial"/>
              </a:rPr>
              <a:t>(Conti...)</a:t>
            </a:r>
            <a:endParaRPr/>
          </a:p>
        </p:txBody>
      </p:sp>
      <p:sp>
        <p:nvSpPr>
          <p:cNvPr id="173" name="CustomShape 2"/>
          <p:cNvSpPr/>
          <p:nvPr/>
        </p:nvSpPr>
        <p:spPr>
          <a:xfrm>
            <a:off x="504000" y="1769040"/>
            <a:ext cx="9069120" cy="4383000"/>
          </a:xfrm>
          <a:prstGeom prst="rect">
            <a:avLst/>
          </a:prstGeom>
          <a:noFill/>
          <a:ln>
            <a:noFill/>
          </a:ln>
        </p:spPr>
      </p:sp>
      <p:pic>
        <p:nvPicPr>
          <p:cNvPr id="17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4480" y="1642320"/>
            <a:ext cx="10077120" cy="2243880"/>
          </a:xfrm>
          <a:prstGeom prst="rect">
            <a:avLst/>
          </a:prstGeom>
          <a:ln>
            <a:noFill/>
          </a:ln>
        </p:spPr>
      </p:pic>
      <p:pic>
        <p:nvPicPr>
          <p:cNvPr id="17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4480" y="4041360"/>
            <a:ext cx="10077120" cy="3120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503640" y="85320"/>
            <a:ext cx="9069120" cy="1260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Machine Learning(i.e Artificial Intelligence) </a:t>
            </a:r>
            <a:r>
              <a:rPr lang="en-US" sz="2600">
                <a:latin typeface="Arial"/>
              </a:rPr>
              <a:t>(Conti...)</a:t>
            </a:r>
            <a:endParaRPr/>
          </a:p>
        </p:txBody>
      </p:sp>
      <p:sp>
        <p:nvSpPr>
          <p:cNvPr id="177" name="CustomShape 2"/>
          <p:cNvSpPr/>
          <p:nvPr/>
        </p:nvSpPr>
        <p:spPr>
          <a:xfrm>
            <a:off x="504000" y="1769040"/>
            <a:ext cx="9069120" cy="4383000"/>
          </a:xfrm>
          <a:prstGeom prst="rect">
            <a:avLst/>
          </a:prstGeom>
          <a:noFill/>
          <a:ln>
            <a:noFill/>
          </a:ln>
        </p:spPr>
      </p:sp>
      <p:pic>
        <p:nvPicPr>
          <p:cNvPr id="17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332000"/>
            <a:ext cx="10077120" cy="3215520"/>
          </a:xfrm>
          <a:prstGeom prst="rect">
            <a:avLst/>
          </a:prstGeom>
          <a:ln>
            <a:noFill/>
          </a:ln>
        </p:spPr>
      </p:pic>
      <p:pic>
        <p:nvPicPr>
          <p:cNvPr id="17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4566600"/>
            <a:ext cx="10077120" cy="2955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503640" y="85320"/>
            <a:ext cx="9069120" cy="1260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Machine Learning(i.e Artificial Intelligence) </a:t>
            </a:r>
            <a:r>
              <a:rPr lang="en-US" sz="2600">
                <a:latin typeface="Arial"/>
              </a:rPr>
              <a:t>(Conti...)</a:t>
            </a:r>
            <a:endParaRPr/>
          </a:p>
        </p:txBody>
      </p:sp>
      <p:sp>
        <p:nvSpPr>
          <p:cNvPr id="181" name="CustomShape 2"/>
          <p:cNvSpPr/>
          <p:nvPr/>
        </p:nvSpPr>
        <p:spPr>
          <a:xfrm>
            <a:off x="504000" y="1769040"/>
            <a:ext cx="9069120" cy="4383000"/>
          </a:xfrm>
          <a:prstGeom prst="rect">
            <a:avLst/>
          </a:prstGeom>
          <a:noFill/>
          <a:ln>
            <a:noFill/>
          </a:ln>
        </p:spPr>
      </p:sp>
      <p:pic>
        <p:nvPicPr>
          <p:cNvPr id="18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4480" y="1368000"/>
            <a:ext cx="10077120" cy="3517920"/>
          </a:xfrm>
          <a:prstGeom prst="rect">
            <a:avLst/>
          </a:prstGeom>
          <a:ln>
            <a:noFill/>
          </a:ln>
        </p:spPr>
      </p:pic>
      <p:pic>
        <p:nvPicPr>
          <p:cNvPr id="18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727640" y="4671720"/>
            <a:ext cx="6981840" cy="2881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503640" y="301320"/>
            <a:ext cx="9069480" cy="1260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Q &amp; A, Watson Robot</a:t>
            </a:r>
            <a:endParaRPr/>
          </a:p>
        </p:txBody>
      </p:sp>
      <p:sp>
        <p:nvSpPr>
          <p:cNvPr id="185" name="CustomShape 2"/>
          <p:cNvSpPr/>
          <p:nvPr/>
        </p:nvSpPr>
        <p:spPr>
          <a:xfrm>
            <a:off x="504000" y="1769040"/>
            <a:ext cx="9069120" cy="4383000"/>
          </a:xfrm>
          <a:prstGeom prst="rect">
            <a:avLst/>
          </a:prstGeom>
          <a:noFill/>
          <a:ln>
            <a:noFill/>
          </a:ln>
        </p:spPr>
      </p:sp>
      <p:pic>
        <p:nvPicPr>
          <p:cNvPr id="18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4480" y="1774800"/>
            <a:ext cx="10077120" cy="5665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504000" y="301320"/>
            <a:ext cx="9069120" cy="1260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Opportunities</a:t>
            </a:r>
            <a:endParaRPr/>
          </a:p>
        </p:txBody>
      </p:sp>
      <p:sp>
        <p:nvSpPr>
          <p:cNvPr id="188" name="CustomShape 2"/>
          <p:cNvSpPr/>
          <p:nvPr/>
        </p:nvSpPr>
        <p:spPr>
          <a:xfrm rot="21599400">
            <a:off x="504000" y="1766880"/>
            <a:ext cx="9069120" cy="4383000"/>
          </a:xfrm>
          <a:prstGeom prst="rect">
            <a:avLst/>
          </a:prstGeom>
          <a:noFill/>
          <a:ln>
            <a:noFill/>
          </a:ln>
        </p:spPr>
      </p:sp>
      <p:pic>
        <p:nvPicPr>
          <p:cNvPr id="18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4480" y="1722960"/>
            <a:ext cx="10077120" cy="2889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504000" y="301320"/>
            <a:ext cx="9069120" cy="1260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Try Prototype</a:t>
            </a:r>
            <a:endParaRPr/>
          </a:p>
        </p:txBody>
      </p:sp>
      <p:sp>
        <p:nvSpPr>
          <p:cNvPr id="191" name="CustomShape 2"/>
          <p:cNvSpPr/>
          <p:nvPr/>
        </p:nvSpPr>
        <p:spPr>
          <a:xfrm>
            <a:off x="504000" y="1769040"/>
            <a:ext cx="9069120" cy="4383000"/>
          </a:xfrm>
          <a:prstGeom prst="rect">
            <a:avLst/>
          </a:prstGeom>
          <a:noFill/>
          <a:ln>
            <a:noFill/>
          </a:ln>
        </p:spPr>
      </p:sp>
      <p:pic>
        <p:nvPicPr>
          <p:cNvPr id="19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4480" y="2496240"/>
            <a:ext cx="10077120" cy="3502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503640" y="301320"/>
            <a:ext cx="9069480" cy="1260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Internet of Things (IoT)</a:t>
            </a:r>
            <a:endParaRPr/>
          </a:p>
        </p:txBody>
      </p:sp>
      <p:pic>
        <p:nvPicPr>
          <p:cNvPr id="19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78320" y="1633320"/>
            <a:ext cx="7031160" cy="5853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503640" y="301320"/>
            <a:ext cx="9069480" cy="1260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Internet of Things(IoT)</a:t>
            </a:r>
            <a:endParaRPr/>
          </a:p>
        </p:txBody>
      </p:sp>
      <p:sp>
        <p:nvSpPr>
          <p:cNvPr id="196" name="CustomShape 2"/>
          <p:cNvSpPr/>
          <p:nvPr/>
        </p:nvSpPr>
        <p:spPr>
          <a:xfrm>
            <a:off x="503640" y="1769040"/>
            <a:ext cx="9069120" cy="4383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Micro-controller, sensors, actuators</a:t>
            </a:r>
            <a:endParaRPr/>
          </a:p>
        </p:txBody>
      </p:sp>
      <p:pic>
        <p:nvPicPr>
          <p:cNvPr id="19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03640" y="2715840"/>
            <a:ext cx="7989480" cy="4482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Agreed !</a:t>
            </a:r>
            <a:endParaRPr/>
          </a:p>
        </p:txBody>
      </p:sp>
      <p:sp>
        <p:nvSpPr>
          <p:cNvPr id="199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University agreed with thought process.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But you should have to be a Active Contributor for Academia also, such as.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800">
                <a:latin typeface="Arial"/>
              </a:rPr>
              <a:t>Giving Talks for already made syllabus.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800">
                <a:latin typeface="Arial"/>
              </a:rPr>
              <a:t>Giving Industrial best practice guideline.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800">
                <a:latin typeface="Arial"/>
              </a:rPr>
              <a:t>Connecting same domain industries to university.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800">
                <a:latin typeface="Arial"/>
              </a:rPr>
              <a:t>Document your expertise as standard document for academia where you are contributing.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800">
                <a:latin typeface="Arial"/>
              </a:rPr>
              <a:t>Make standard practical sessions as a hands-on way, not older way !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800">
                <a:latin typeface="Arial"/>
              </a:rPr>
              <a:t>Make Content / Document very simple and self – explanatory. </a:t>
            </a:r>
            <a:endParaRPr/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503640" y="85320"/>
            <a:ext cx="9070560" cy="1261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3600">
                <a:latin typeface="Century Schoolbook L"/>
              </a:rPr>
              <a:t>About KSKV Kachchh University, Gujarat</a:t>
            </a:r>
            <a:endParaRPr/>
          </a:p>
        </p:txBody>
      </p:sp>
      <p:sp>
        <p:nvSpPr>
          <p:cNvPr id="150" name="CustomShape 2"/>
          <p:cNvSpPr/>
          <p:nvPr/>
        </p:nvSpPr>
        <p:spPr>
          <a:xfrm>
            <a:off x="503640" y="1444680"/>
            <a:ext cx="9070560" cy="438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2800">
                <a:latin typeface="Arial"/>
              </a:rPr>
              <a:t>Located at Bhuj, Kachchh – Gujarat.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5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03720" y="2016000"/>
            <a:ext cx="8209800" cy="2851920"/>
          </a:xfrm>
          <a:prstGeom prst="rect">
            <a:avLst/>
          </a:prstGeom>
          <a:ln>
            <a:noFill/>
          </a:ln>
        </p:spPr>
      </p:pic>
      <p:pic>
        <p:nvPicPr>
          <p:cNvPr id="15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99760" y="4868640"/>
            <a:ext cx="8269200" cy="2546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503640" y="301320"/>
            <a:ext cx="9069120" cy="1260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Early Days AI Programs : </a:t>
            </a:r>
            <a:r>
              <a:rPr lang="en-US" sz="3200">
                <a:solidFill>
                  <a:srgbClr val="3333ff"/>
                </a:solidFill>
                <a:latin typeface="Arial"/>
              </a:rPr>
              <a:t>Deep Blue</a:t>
            </a:r>
            <a:endParaRPr/>
          </a:p>
        </p:txBody>
      </p:sp>
      <p:pic>
        <p:nvPicPr>
          <p:cNvPr id="20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05480" y="1501920"/>
            <a:ext cx="7885800" cy="5926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503640" y="301320"/>
            <a:ext cx="9069480" cy="1260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Now, AI Programs</a:t>
            </a:r>
            <a:endParaRPr/>
          </a:p>
        </p:txBody>
      </p:sp>
      <p:sp>
        <p:nvSpPr>
          <p:cNvPr id="203" name="CustomShape 2"/>
          <p:cNvSpPr/>
          <p:nvPr/>
        </p:nvSpPr>
        <p:spPr>
          <a:xfrm>
            <a:off x="546120" y="4340880"/>
            <a:ext cx="9069120" cy="4382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Alpha go is best example, wrote for Playing Go game, but it can play Atari games also.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Face Detection → Car Plat Number Detection</a:t>
            </a:r>
            <a:endParaRPr/>
          </a:p>
        </p:txBody>
      </p:sp>
      <p:pic>
        <p:nvPicPr>
          <p:cNvPr id="20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96920" y="1455480"/>
            <a:ext cx="7900560" cy="4148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503640" y="301320"/>
            <a:ext cx="9069480" cy="1260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Machine Learning</a:t>
            </a:r>
            <a:endParaRPr/>
          </a:p>
        </p:txBody>
      </p:sp>
      <p:sp>
        <p:nvSpPr>
          <p:cNvPr id="206" name="CustomShape 2"/>
          <p:cNvSpPr/>
          <p:nvPr/>
        </p:nvSpPr>
        <p:spPr>
          <a:xfrm>
            <a:off x="503640" y="1769040"/>
            <a:ext cx="9069120" cy="4383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Machine Learning does this possible, it is study of algorithms which learns from examples and experience having set of rules and hard coded lines.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b="1" i="1" lang="en-US" sz="3200">
                <a:solidFill>
                  <a:srgbClr val="663399"/>
                </a:solidFill>
                <a:latin typeface="Arial"/>
              </a:rPr>
              <a:t>“</a:t>
            </a:r>
            <a:r>
              <a:rPr b="1" i="1" lang="en-US" sz="3200">
                <a:solidFill>
                  <a:srgbClr val="663399"/>
                </a:solidFill>
                <a:latin typeface="Arial"/>
              </a:rPr>
              <a:t>Learns from Examples and Experience”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503640" y="301320"/>
            <a:ext cx="9069480" cy="1260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Let's have problem</a:t>
            </a:r>
            <a:endParaRPr/>
          </a:p>
        </p:txBody>
      </p:sp>
      <p:sp>
        <p:nvSpPr>
          <p:cNvPr id="208" name="CustomShape 2"/>
          <p:cNvSpPr/>
          <p:nvPr/>
        </p:nvSpPr>
        <p:spPr>
          <a:xfrm>
            <a:off x="503640" y="1769040"/>
            <a:ext cx="9069120" cy="4383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Let's have problem: It seems easy but difficult to solve without machine learning.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0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28440" y="3972240"/>
            <a:ext cx="2312280" cy="1969560"/>
          </a:xfrm>
          <a:prstGeom prst="rect">
            <a:avLst/>
          </a:prstGeom>
          <a:ln>
            <a:noFill/>
          </a:ln>
        </p:spPr>
      </p:pic>
      <p:pic>
        <p:nvPicPr>
          <p:cNvPr id="21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546960" y="4170240"/>
            <a:ext cx="1535040" cy="1552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503640" y="301320"/>
            <a:ext cx="9069480" cy="1260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Open Source Libraries</a:t>
            </a:r>
            <a:endParaRPr/>
          </a:p>
        </p:txBody>
      </p:sp>
      <p:sp>
        <p:nvSpPr>
          <p:cNvPr id="212" name="CustomShape 2"/>
          <p:cNvSpPr/>
          <p:nvPr/>
        </p:nvSpPr>
        <p:spPr>
          <a:xfrm>
            <a:off x="504000" y="1769040"/>
            <a:ext cx="9069120" cy="4383000"/>
          </a:xfrm>
          <a:prstGeom prst="rect">
            <a:avLst/>
          </a:prstGeom>
          <a:noFill/>
          <a:ln>
            <a:noFill/>
          </a:ln>
        </p:spPr>
      </p:sp>
      <p:pic>
        <p:nvPicPr>
          <p:cNvPr id="21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128600" y="2315160"/>
            <a:ext cx="7857360" cy="2956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504000" y="301320"/>
            <a:ext cx="9069120" cy="126036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CustomShape 2"/>
          <p:cNvSpPr/>
          <p:nvPr/>
        </p:nvSpPr>
        <p:spPr>
          <a:xfrm>
            <a:off x="504000" y="1769040"/>
            <a:ext cx="9069120" cy="4383000"/>
          </a:xfrm>
          <a:prstGeom prst="rect">
            <a:avLst/>
          </a:prstGeom>
          <a:noFill/>
          <a:ln>
            <a:noFill/>
          </a:ln>
        </p:spPr>
      </p:sp>
      <p:pic>
        <p:nvPicPr>
          <p:cNvPr id="21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719360" y="2892960"/>
            <a:ext cx="6676560" cy="1800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504000" y="301320"/>
            <a:ext cx="9069120" cy="126036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CustomShape 2"/>
          <p:cNvSpPr/>
          <p:nvPr/>
        </p:nvSpPr>
        <p:spPr>
          <a:xfrm>
            <a:off x="504000" y="1769040"/>
            <a:ext cx="9069120" cy="4383000"/>
          </a:xfrm>
          <a:prstGeom prst="rect">
            <a:avLst/>
          </a:prstGeom>
          <a:noFill/>
          <a:ln>
            <a:noFill/>
          </a:ln>
        </p:spPr>
      </p:sp>
      <p:pic>
        <p:nvPicPr>
          <p:cNvPr id="21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640600" y="2014560"/>
            <a:ext cx="4899960" cy="396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504000" y="301320"/>
            <a:ext cx="9069120" cy="126036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CustomShape 2"/>
          <p:cNvSpPr/>
          <p:nvPr/>
        </p:nvSpPr>
        <p:spPr>
          <a:xfrm>
            <a:off x="504000" y="1769040"/>
            <a:ext cx="9069120" cy="4383000"/>
          </a:xfrm>
          <a:prstGeom prst="rect">
            <a:avLst/>
          </a:prstGeom>
          <a:noFill/>
          <a:ln>
            <a:noFill/>
          </a:ln>
        </p:spPr>
      </p:sp>
      <p:pic>
        <p:nvPicPr>
          <p:cNvPr id="22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925720" y="2011680"/>
            <a:ext cx="4568400" cy="3971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504000" y="301320"/>
            <a:ext cx="9069120" cy="126036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CustomShape 2"/>
          <p:cNvSpPr/>
          <p:nvPr/>
        </p:nvSpPr>
        <p:spPr>
          <a:xfrm>
            <a:off x="504000" y="1769040"/>
            <a:ext cx="9069120" cy="4383000"/>
          </a:xfrm>
          <a:prstGeom prst="rect">
            <a:avLst/>
          </a:prstGeom>
          <a:noFill/>
          <a:ln>
            <a:noFill/>
          </a:ln>
        </p:spPr>
      </p:sp>
      <p:pic>
        <p:nvPicPr>
          <p:cNvPr id="22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188360" y="1880640"/>
            <a:ext cx="3289680" cy="3421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504000" y="301320"/>
            <a:ext cx="9069120" cy="1260360"/>
          </a:xfrm>
          <a:prstGeom prst="rect">
            <a:avLst/>
          </a:prstGeom>
          <a:noFill/>
          <a:ln>
            <a:noFill/>
          </a:ln>
        </p:spPr>
      </p:sp>
      <p:sp>
        <p:nvSpPr>
          <p:cNvPr id="227" name="CustomShape 2"/>
          <p:cNvSpPr/>
          <p:nvPr/>
        </p:nvSpPr>
        <p:spPr>
          <a:xfrm>
            <a:off x="504000" y="1769040"/>
            <a:ext cx="9069120" cy="4383000"/>
          </a:xfrm>
          <a:prstGeom prst="rect">
            <a:avLst/>
          </a:prstGeom>
          <a:noFill/>
          <a:ln>
            <a:noFill/>
          </a:ln>
        </p:spPr>
      </p:sp>
      <p:pic>
        <p:nvPicPr>
          <p:cNvPr id="22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16040" y="2082960"/>
            <a:ext cx="3670560" cy="1755720"/>
          </a:xfrm>
          <a:prstGeom prst="rect">
            <a:avLst/>
          </a:prstGeom>
          <a:ln>
            <a:noFill/>
          </a:ln>
        </p:spPr>
      </p:pic>
      <p:pic>
        <p:nvPicPr>
          <p:cNvPr id="22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663080" y="2154240"/>
            <a:ext cx="4526640" cy="3604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503640" y="-94680"/>
            <a:ext cx="9070560" cy="1261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3600">
                <a:latin typeface="Century Schoolbook L"/>
              </a:rPr>
              <a:t>About KSKV Kachchh University, Gujarat</a:t>
            </a:r>
            <a:endParaRPr/>
          </a:p>
        </p:txBody>
      </p:sp>
      <p:sp>
        <p:nvSpPr>
          <p:cNvPr id="154" name="CustomShape 2"/>
          <p:cNvSpPr/>
          <p:nvPr/>
        </p:nvSpPr>
        <p:spPr>
          <a:xfrm>
            <a:off x="503640" y="1096200"/>
            <a:ext cx="9070560" cy="438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50+ Colleges are afflicted to University of Kachchh.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8+ Colleges are having Computer Science Department.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Around 2500+ Students.</a:t>
            </a:r>
            <a:endParaRPr/>
          </a:p>
        </p:txBody>
      </p:sp>
      <p:pic>
        <p:nvPicPr>
          <p:cNvPr id="15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03640" y="4180320"/>
            <a:ext cx="9279720" cy="3306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503640" y="301320"/>
            <a:ext cx="9070560" cy="1261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000">
                <a:latin typeface="Century Schoolbook L"/>
              </a:rPr>
              <a:t>Questions ?</a:t>
            </a:r>
            <a:endParaRPr/>
          </a:p>
        </p:txBody>
      </p:sp>
      <p:sp>
        <p:nvSpPr>
          <p:cNvPr id="231" name="CustomShape 2"/>
          <p:cNvSpPr/>
          <p:nvPr/>
        </p:nvSpPr>
        <p:spPr>
          <a:xfrm>
            <a:off x="503640" y="1768680"/>
            <a:ext cx="9070560" cy="438372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503640" y="301320"/>
            <a:ext cx="9070560" cy="1261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000">
                <a:latin typeface="Century Schoolbook L"/>
              </a:rPr>
              <a:t>Resources</a:t>
            </a:r>
            <a:endParaRPr/>
          </a:p>
        </p:txBody>
      </p:sp>
      <p:sp>
        <p:nvSpPr>
          <p:cNvPr id="233" name="CustomShape 2"/>
          <p:cNvSpPr/>
          <p:nvPr/>
        </p:nvSpPr>
        <p:spPr>
          <a:xfrm>
            <a:off x="503640" y="1768680"/>
            <a:ext cx="9070560" cy="438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ctr">
              <a:lnSpc>
                <a:spcPct val="100000"/>
              </a:lnSpc>
            </a:pPr>
            <a:r>
              <a:rPr lang="en-US" sz="2600">
                <a:latin typeface="Century Schoolbook L"/>
              </a:rPr>
              <a:t>https://github.com/dskskv/pycon-india-2016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US" sz="2600">
                <a:latin typeface="Century Schoolbook L"/>
              </a:rPr>
              <a:t>chetan@kutchuni.edu.in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US" sz="2600">
                <a:latin typeface="Century Schoolbook L"/>
              </a:rPr>
              <a:t>Twitter: @khatri_chetan</a:t>
            </a:r>
            <a:endParaRPr/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503640" y="-94680"/>
            <a:ext cx="9070560" cy="1261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000">
                <a:latin typeface="Century Schoolbook L"/>
              </a:rPr>
              <a:t>Followed process</a:t>
            </a:r>
            <a:endParaRPr/>
          </a:p>
        </p:txBody>
      </p:sp>
      <p:sp>
        <p:nvSpPr>
          <p:cNvPr id="157" name="CustomShape 2"/>
          <p:cNvSpPr/>
          <p:nvPr/>
        </p:nvSpPr>
        <p:spPr>
          <a:xfrm>
            <a:off x="503640" y="1048680"/>
            <a:ext cx="9070560" cy="438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600">
                <a:latin typeface="Arial"/>
              </a:rPr>
              <a:t>University agreed with </a:t>
            </a:r>
            <a:r>
              <a:rPr b="1" lang="en-US" sz="2600">
                <a:latin typeface="Arial"/>
              </a:rPr>
              <a:t>“Remove Gap between Academia and Industry”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600">
                <a:latin typeface="Arial"/>
              </a:rPr>
              <a:t>Started local Conference “PyKutch” in 2016.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600">
                <a:latin typeface="Arial"/>
              </a:rPr>
              <a:t>Given multiple talks for Master programs at University of Kachchh.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600">
                <a:latin typeface="Arial"/>
              </a:rPr>
              <a:t>Data Analytics with Numpy and Pandas with Jupyter Notebook.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600">
                <a:latin typeface="Arial"/>
              </a:rPr>
              <a:t>Predictive Modeling with Python.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600">
                <a:latin typeface="Arial"/>
              </a:rPr>
              <a:t>Role of AI, Computer Vision, Neural Network, Genetic Algorithm with Python.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600">
                <a:latin typeface="Arial"/>
              </a:rPr>
              <a:t>Think Machine Learning with Scikit-learn (Python).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600">
                <a:latin typeface="Arial"/>
              </a:rPr>
              <a:t>Opportunities in Data Science, Big Data with Python.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600">
                <a:latin typeface="Arial"/>
              </a:rPr>
              <a:t>Helped University Dean to make Curricula.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600">
                <a:latin typeface="Arial"/>
              </a:rPr>
              <a:t>Got approved from Vice – chancellor. </a:t>
            </a: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503640" y="30096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000">
                <a:latin typeface="Century Schoolbook L"/>
              </a:rPr>
              <a:t>Result</a:t>
            </a:r>
            <a:endParaRPr/>
          </a:p>
        </p:txBody>
      </p:sp>
      <p:sp>
        <p:nvSpPr>
          <p:cNvPr id="159" name="TextShape 2"/>
          <p:cNvSpPr txBox="1"/>
          <p:nvPr/>
        </p:nvSpPr>
        <p:spPr>
          <a:xfrm>
            <a:off x="503640" y="176832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Gujarat's 1</a:t>
            </a:r>
            <a:r>
              <a:rPr lang="en-US" sz="3200" baseline="101000">
                <a:latin typeface="Arial"/>
              </a:rPr>
              <a:t>st</a:t>
            </a:r>
            <a:r>
              <a:rPr lang="en-US" sz="3200">
                <a:latin typeface="Arial"/>
              </a:rPr>
              <a:t> Government University has Python in Curriculum.</a:t>
            </a:r>
            <a:endParaRPr/>
          </a:p>
          <a:p>
            <a:pPr>
              <a:buFont typeface="StarSymbol"/>
              <a:buAutoNum type="arabicParenR"/>
            </a:pPr>
            <a:r>
              <a:rPr lang="en-US" sz="3200">
                <a:latin typeface="Arial"/>
              </a:rPr>
              <a:t> </a:t>
            </a:r>
            <a:r>
              <a:rPr lang="en-US" sz="3200">
                <a:latin typeface="Arial"/>
              </a:rPr>
              <a:t>CCCS101 - Introduction to Computer Science and  Programming </a:t>
            </a:r>
            <a:r>
              <a:rPr lang="en-US" sz="3200">
                <a:solidFill>
                  <a:srgbClr val="0000ff"/>
                </a:solidFill>
                <a:latin typeface="Arial"/>
              </a:rPr>
              <a:t>with Python.</a:t>
            </a:r>
            <a:endParaRPr/>
          </a:p>
          <a:p>
            <a:pPr>
              <a:buFont typeface="StarSymbol"/>
              <a:buAutoNum type="arabicParenR"/>
            </a:pPr>
            <a:r>
              <a:rPr lang="en-US" sz="3200">
                <a:solidFill>
                  <a:srgbClr val="000000"/>
                </a:solidFill>
                <a:latin typeface="Arial"/>
              </a:rPr>
              <a:t> </a:t>
            </a:r>
            <a:r>
              <a:rPr lang="en-US" sz="3200">
                <a:solidFill>
                  <a:srgbClr val="000000"/>
                </a:solidFill>
                <a:latin typeface="Arial"/>
              </a:rPr>
              <a:t>CCCS205 - Introduction to Data Structures and Algorithms  </a:t>
            </a:r>
            <a:r>
              <a:rPr lang="en-US" sz="3200">
                <a:solidFill>
                  <a:srgbClr val="0000ff"/>
                </a:solidFill>
                <a:latin typeface="Arial"/>
              </a:rPr>
              <a:t>with Python.</a:t>
            </a:r>
            <a:endParaRPr/>
          </a:p>
          <a:p>
            <a:pPr>
              <a:buFont typeface="StarSymbol"/>
              <a:buAutoNum type="arabicParenR"/>
            </a:pPr>
            <a:r>
              <a:rPr lang="en-US" sz="3200">
                <a:solidFill>
                  <a:srgbClr val="000000"/>
                </a:solidFill>
                <a:latin typeface="Arial"/>
              </a:rPr>
              <a:t> </a:t>
            </a:r>
            <a:r>
              <a:rPr lang="en-US" sz="3200">
                <a:solidFill>
                  <a:srgbClr val="000000"/>
                </a:solidFill>
                <a:latin typeface="Arial"/>
              </a:rPr>
              <a:t>CECS408 - Advanced Data Structures </a:t>
            </a:r>
            <a:r>
              <a:rPr lang="en-US" sz="3200">
                <a:solidFill>
                  <a:srgbClr val="0000ff"/>
                </a:solidFill>
                <a:latin typeface="Arial"/>
              </a:rPr>
              <a:t>with Python.</a:t>
            </a: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503640" y="301320"/>
            <a:ext cx="9070560" cy="1261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000">
                <a:latin typeface="Century Schoolbook L"/>
              </a:rPr>
              <a:t>Result</a:t>
            </a:r>
            <a:endParaRPr/>
          </a:p>
        </p:txBody>
      </p:sp>
      <p:sp>
        <p:nvSpPr>
          <p:cNvPr id="161" name="CustomShape 2"/>
          <p:cNvSpPr/>
          <p:nvPr/>
        </p:nvSpPr>
        <p:spPr>
          <a:xfrm>
            <a:off x="503640" y="1768680"/>
            <a:ext cx="9070560" cy="438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India's 1</a:t>
            </a:r>
            <a:r>
              <a:rPr lang="en-US" sz="3200" baseline="101000">
                <a:latin typeface="Arial"/>
              </a:rPr>
              <a:t>st</a:t>
            </a:r>
            <a:r>
              <a:rPr lang="en-US" sz="3200">
                <a:latin typeface="Arial"/>
              </a:rPr>
              <a:t> Government granted University having Data Science in Curriculum.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800">
                <a:latin typeface="Arial"/>
              </a:rPr>
              <a:t>Apache Hadoop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800">
                <a:latin typeface="Arial"/>
              </a:rPr>
              <a:t>Apache Spark </a:t>
            </a:r>
            <a:r>
              <a:rPr lang="en-US" sz="2800">
                <a:solidFill>
                  <a:srgbClr val="0000ff"/>
                </a:solidFill>
                <a:latin typeface="Arial"/>
              </a:rPr>
              <a:t>with Python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800">
                <a:solidFill>
                  <a:srgbClr val="0000ff"/>
                </a:solidFill>
                <a:latin typeface="Arial"/>
              </a:rPr>
              <a:t>Apache Kafka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800">
                <a:solidFill>
                  <a:srgbClr val="0000ff"/>
                </a:solidFill>
                <a:latin typeface="Arial"/>
              </a:rPr>
              <a:t>Machine Learning with Spark with Python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3200">
                <a:solidFill>
                  <a:srgbClr val="0000ff"/>
                </a:solidFill>
                <a:latin typeface="Century Schoolbook L"/>
              </a:rPr>
              <a:t>CCCS936 - Data Science  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3200">
                <a:solidFill>
                  <a:srgbClr val="0000ff"/>
                </a:solidFill>
                <a:latin typeface="Century Schoolbook L"/>
              </a:rPr>
              <a:t>CCCS938 - Practical Based on CCCS936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503640" y="301320"/>
            <a:ext cx="9070560" cy="1261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How is it so easy ?</a:t>
            </a:r>
            <a:endParaRPr/>
          </a:p>
        </p:txBody>
      </p:sp>
      <p:sp>
        <p:nvSpPr>
          <p:cNvPr id="163" name="CustomShape 2"/>
          <p:cNvSpPr/>
          <p:nvPr/>
        </p:nvSpPr>
        <p:spPr>
          <a:xfrm>
            <a:off x="503640" y="1768680"/>
            <a:ext cx="9070560" cy="438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got approved Python in Data Structure &amp; Algorithms to Big Data &amp; Machine learning Syllabus in Government University.</a:t>
            </a: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503640" y="301320"/>
            <a:ext cx="9070560" cy="1261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How is it so easy ?</a:t>
            </a:r>
            <a:endParaRPr/>
          </a:p>
        </p:txBody>
      </p:sp>
      <p:sp>
        <p:nvSpPr>
          <p:cNvPr id="165" name="CustomShape 2"/>
          <p:cNvSpPr/>
          <p:nvPr/>
        </p:nvSpPr>
        <p:spPr>
          <a:xfrm>
            <a:off x="503640" y="1768680"/>
            <a:ext cx="9070560" cy="438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Make Subject Interesting for Student's ?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Give Use cases of Research and also from Industry for Python Subject.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Give them salary offered by companies matrix, if from same University student got placed in such company then it would be good example.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b="1" lang="en-US" sz="3200">
                <a:latin typeface="Arial"/>
              </a:rPr>
              <a:t>Let's have a use cases !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503640" y="301320"/>
            <a:ext cx="9069120" cy="1260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Machine Learning(i.e Artificial Intelligence)</a:t>
            </a:r>
            <a:endParaRPr/>
          </a:p>
        </p:txBody>
      </p:sp>
      <p:pic>
        <p:nvPicPr>
          <p:cNvPr id="16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4480" y="1699200"/>
            <a:ext cx="10077120" cy="2403000"/>
          </a:xfrm>
          <a:prstGeom prst="rect">
            <a:avLst/>
          </a:prstGeom>
          <a:ln>
            <a:noFill/>
          </a:ln>
        </p:spPr>
      </p:pic>
      <p:pic>
        <p:nvPicPr>
          <p:cNvPr id="16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4480" y="4080600"/>
            <a:ext cx="10077120" cy="2577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